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89" r:id="rId6"/>
    <p:sldId id="258" r:id="rId7"/>
    <p:sldId id="259" r:id="rId8"/>
    <p:sldId id="277" r:id="rId9"/>
    <p:sldId id="276" r:id="rId10"/>
    <p:sldId id="284" r:id="rId11"/>
    <p:sldId id="285" r:id="rId12"/>
    <p:sldId id="286" r:id="rId13"/>
    <p:sldId id="282" r:id="rId14"/>
    <p:sldId id="260" r:id="rId15"/>
    <p:sldId id="280" r:id="rId16"/>
    <p:sldId id="279" r:id="rId17"/>
    <p:sldId id="265" r:id="rId18"/>
    <p:sldId id="266" r:id="rId19"/>
    <p:sldId id="307" r:id="rId20"/>
    <p:sldId id="300" r:id="rId21"/>
    <p:sldId id="301" r:id="rId22"/>
    <p:sldId id="268" r:id="rId23"/>
    <p:sldId id="269" r:id="rId24"/>
    <p:sldId id="290" r:id="rId25"/>
    <p:sldId id="291" r:id="rId26"/>
    <p:sldId id="308" r:id="rId27"/>
    <p:sldId id="309" r:id="rId28"/>
    <p:sldId id="298" r:id="rId29"/>
    <p:sldId id="304" r:id="rId30"/>
    <p:sldId id="302" r:id="rId31"/>
    <p:sldId id="303" r:id="rId32"/>
    <p:sldId id="305" r:id="rId33"/>
    <p:sldId id="306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D22A-4C46-43AF-ABC5-FCF92DA22244}" type="datetimeFigureOut">
              <a:rPr lang="el-GR" smtClean="0"/>
              <a:pPr/>
              <a:t>12/6/2015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7E97-2E96-409E-B86F-EEC247E75D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424936" cy="3051770"/>
          </a:xfrm>
        </p:spPr>
        <p:txBody>
          <a:bodyPr>
            <a:normAutofit/>
          </a:bodyPr>
          <a:lstStyle/>
          <a:p>
            <a:r>
              <a:rPr lang="el-GR" b="1" dirty="0" smtClean="0"/>
              <a:t>Οι σημαντικότερες δημοσιεύσεις πάνω στην ακράτεια και τη </a:t>
            </a:r>
            <a:r>
              <a:rPr lang="el-GR" b="1" dirty="0" err="1" smtClean="0"/>
              <a:t>νευρογενή</a:t>
            </a:r>
            <a:r>
              <a:rPr lang="el-GR" b="1" dirty="0" smtClean="0"/>
              <a:t> κύστη τον τελευταίο χρόνο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6400800" cy="1752600"/>
          </a:xfrm>
        </p:spPr>
        <p:txBody>
          <a:bodyPr/>
          <a:lstStyle/>
          <a:p>
            <a:r>
              <a:rPr lang="el-GR" dirty="0" smtClean="0"/>
              <a:t>Οικονόμου Αθανάσιος</a:t>
            </a:r>
          </a:p>
          <a:p>
            <a:r>
              <a:rPr lang="el-GR" dirty="0" smtClean="0"/>
              <a:t>Ουρολογική Κλινική </a:t>
            </a:r>
          </a:p>
          <a:p>
            <a:r>
              <a:rPr lang="el-GR" dirty="0" smtClean="0"/>
              <a:t>Πανεπιστημιακό </a:t>
            </a:r>
            <a:r>
              <a:rPr lang="el-GR" dirty="0" err="1" smtClean="0"/>
              <a:t>Γ.Ν.Λάρισας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80344"/>
            <a:ext cx="2411760" cy="31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2221707"/>
          </a:xfrm>
        </p:spPr>
        <p:txBody>
          <a:bodyPr>
            <a:normAutofit/>
          </a:bodyPr>
          <a:lstStyle/>
          <a:p>
            <a:r>
              <a:rPr lang="el-GR" dirty="0" smtClean="0"/>
              <a:t>Ανάλυση </a:t>
            </a:r>
            <a:r>
              <a:rPr lang="en-US" dirty="0" err="1" smtClean="0"/>
              <a:t>SISTEr</a:t>
            </a:r>
            <a:r>
              <a:rPr lang="en-US" dirty="0" smtClean="0"/>
              <a:t> trial (Burch, </a:t>
            </a:r>
            <a:r>
              <a:rPr lang="en-US" dirty="0" err="1" smtClean="0"/>
              <a:t>fascial</a:t>
            </a:r>
            <a:r>
              <a:rPr lang="en-US" dirty="0" smtClean="0"/>
              <a:t> sling) </a:t>
            </a:r>
            <a:r>
              <a:rPr lang="el-GR" dirty="0" smtClean="0"/>
              <a:t>και </a:t>
            </a:r>
            <a:r>
              <a:rPr lang="en-US" dirty="0" err="1" smtClean="0"/>
              <a:t>ToMUS</a:t>
            </a:r>
            <a:r>
              <a:rPr lang="en-US" dirty="0" smtClean="0"/>
              <a:t> (</a:t>
            </a:r>
            <a:r>
              <a:rPr lang="el-GR" dirty="0" err="1" smtClean="0"/>
              <a:t>οπισθοηβικά</a:t>
            </a:r>
            <a:r>
              <a:rPr lang="el-GR" dirty="0" smtClean="0"/>
              <a:t> και </a:t>
            </a:r>
            <a:r>
              <a:rPr lang="el-GR" dirty="0" err="1" smtClean="0"/>
              <a:t>διαθυροειδικά</a:t>
            </a:r>
            <a:r>
              <a:rPr lang="en-US" dirty="0" smtClean="0"/>
              <a:t> </a:t>
            </a:r>
            <a:r>
              <a:rPr lang="en-US" dirty="0" smtClean="0"/>
              <a:t>mid-urethral</a:t>
            </a:r>
            <a:r>
              <a:rPr lang="el-GR" dirty="0" smtClean="0"/>
              <a:t> </a:t>
            </a:r>
            <a:r>
              <a:rPr lang="en-US" dirty="0" smtClean="0"/>
              <a:t>sling) </a:t>
            </a:r>
            <a:r>
              <a:rPr lang="el-GR" dirty="0" smtClean="0"/>
              <a:t>σε γυναίκες με ακράτεια προσπάθειας.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8496944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5ετία</a:t>
            </a:r>
            <a:r>
              <a:rPr lang="en-US" dirty="0" smtClean="0"/>
              <a:t> </a:t>
            </a:r>
            <a:r>
              <a:rPr lang="el-GR" dirty="0" smtClean="0"/>
              <a:t>χωρίς </a:t>
            </a:r>
            <a:r>
              <a:rPr lang="el-GR" dirty="0" err="1" smtClean="0"/>
              <a:t>επανεπέμβαση</a:t>
            </a:r>
            <a:r>
              <a:rPr lang="el-GR" dirty="0" smtClean="0"/>
              <a:t>: 94</a:t>
            </a:r>
            <a:r>
              <a:rPr lang="en-US" dirty="0" smtClean="0"/>
              <a:t>%</a:t>
            </a:r>
            <a:endParaRPr lang="el-GR" dirty="0" smtClean="0"/>
          </a:p>
          <a:p>
            <a:pPr lvl="1"/>
            <a:r>
              <a:rPr lang="el-GR" dirty="0" smtClean="0"/>
              <a:t>87 % </a:t>
            </a:r>
            <a:r>
              <a:rPr lang="en-US" dirty="0" smtClean="0"/>
              <a:t>Burch</a:t>
            </a:r>
          </a:p>
          <a:p>
            <a:pPr lvl="1"/>
            <a:r>
              <a:rPr lang="el-GR" dirty="0" smtClean="0"/>
              <a:t>96 </a:t>
            </a:r>
            <a:r>
              <a:rPr lang="en-US" dirty="0" smtClean="0"/>
              <a:t>% </a:t>
            </a:r>
            <a:r>
              <a:rPr lang="el-GR" dirty="0" err="1" smtClean="0"/>
              <a:t>αυτόλογα</a:t>
            </a:r>
            <a:r>
              <a:rPr lang="el-GR" dirty="0" smtClean="0"/>
              <a:t> </a:t>
            </a:r>
            <a:r>
              <a:rPr lang="en-US" dirty="0" smtClean="0"/>
              <a:t>sling</a:t>
            </a:r>
          </a:p>
          <a:p>
            <a:pPr lvl="1"/>
            <a:r>
              <a:rPr lang="el-GR" dirty="0" smtClean="0"/>
              <a:t>97 </a:t>
            </a:r>
            <a:r>
              <a:rPr lang="en-US" dirty="0" smtClean="0"/>
              <a:t>% </a:t>
            </a:r>
            <a:r>
              <a:rPr lang="el-GR" dirty="0" err="1" smtClean="0"/>
              <a:t>διαθυροειδικά</a:t>
            </a:r>
            <a:r>
              <a:rPr lang="el-GR" dirty="0" smtClean="0"/>
              <a:t> </a:t>
            </a:r>
            <a:r>
              <a:rPr lang="en-US" dirty="0" smtClean="0"/>
              <a:t>MU sling</a:t>
            </a:r>
          </a:p>
          <a:p>
            <a:pPr lvl="1"/>
            <a:r>
              <a:rPr lang="el-GR" dirty="0" smtClean="0"/>
              <a:t>99 </a:t>
            </a:r>
            <a:r>
              <a:rPr lang="en-US" dirty="0" smtClean="0"/>
              <a:t>% </a:t>
            </a:r>
            <a:r>
              <a:rPr lang="el-GR" dirty="0" err="1" smtClean="0"/>
              <a:t>οπισθοηβικά</a:t>
            </a:r>
            <a:r>
              <a:rPr lang="el-GR" dirty="0" smtClean="0"/>
              <a:t> </a:t>
            </a:r>
            <a:r>
              <a:rPr lang="en-US" dirty="0" smtClean="0"/>
              <a:t>MU sling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8496944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48/773 (6%) γυναίκες χρειάστηκαν επαναληπτική θεραπεία στην 5ετία</a:t>
            </a:r>
          </a:p>
          <a:p>
            <a:r>
              <a:rPr lang="el-GR" dirty="0" smtClean="0"/>
              <a:t>35/48 χειρουργική θεραπεία (50% </a:t>
            </a:r>
            <a:r>
              <a:rPr lang="el-GR" dirty="0" err="1" smtClean="0"/>
              <a:t>αυτόλογα</a:t>
            </a:r>
            <a:r>
              <a:rPr lang="el-GR" dirty="0" smtClean="0"/>
              <a:t> </a:t>
            </a:r>
            <a:r>
              <a:rPr lang="en-US" dirty="0" smtClean="0"/>
              <a:t>sling, 48%  </a:t>
            </a:r>
            <a:r>
              <a:rPr lang="el-GR" dirty="0" err="1" smtClean="0"/>
              <a:t>διογκωτικοί</a:t>
            </a:r>
            <a:r>
              <a:rPr lang="el-GR" dirty="0" smtClean="0"/>
              <a:t> παράγοντες, 2 % </a:t>
            </a:r>
            <a:r>
              <a:rPr lang="el-GR" dirty="0" err="1" smtClean="0"/>
              <a:t>οπισθοηβικό</a:t>
            </a:r>
            <a:r>
              <a:rPr lang="el-GR" dirty="0" smtClean="0"/>
              <a:t> </a:t>
            </a:r>
            <a:r>
              <a:rPr lang="en-US" dirty="0" smtClean="0"/>
              <a:t>MUS)</a:t>
            </a:r>
          </a:p>
          <a:p>
            <a:r>
              <a:rPr lang="el-GR" dirty="0" smtClean="0"/>
              <a:t>Άλλες θεραπείες (φάρμακα, κολπικά προθέματα, </a:t>
            </a:r>
            <a:r>
              <a:rPr lang="en-US" dirty="0" smtClean="0"/>
              <a:t>PFMT)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8496944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4048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SOFIA (Study of </a:t>
            </a:r>
            <a:r>
              <a:rPr lang="en-US" sz="2400" dirty="0" err="1" smtClean="0"/>
              <a:t>Fesoterodine</a:t>
            </a:r>
            <a:r>
              <a:rPr lang="en-US" sz="2400" dirty="0" smtClean="0"/>
              <a:t> in an</a:t>
            </a:r>
            <a:r>
              <a:rPr lang="el-GR" sz="2400" dirty="0" smtClean="0"/>
              <a:t> </a:t>
            </a:r>
            <a:r>
              <a:rPr lang="el-GR" sz="2400" dirty="0" err="1" smtClean="0"/>
              <a:t>Aging</a:t>
            </a:r>
            <a:r>
              <a:rPr lang="el-GR" sz="2400" dirty="0" smtClean="0"/>
              <a:t> </a:t>
            </a:r>
            <a:r>
              <a:rPr lang="el-GR" sz="2400" dirty="0" err="1" smtClean="0"/>
              <a:t>population</a:t>
            </a:r>
            <a:r>
              <a:rPr lang="el-GR" sz="2400" dirty="0" smtClean="0"/>
              <a:t>) </a:t>
            </a:r>
          </a:p>
          <a:p>
            <a:r>
              <a:rPr lang="el-GR" sz="2400" dirty="0" smtClean="0"/>
              <a:t>τυχαιοποιημένη, διπλή-τυφλή, ελεγχόμενη με </a:t>
            </a:r>
            <a:r>
              <a:rPr lang="el-GR" sz="2400" dirty="0" err="1" smtClean="0"/>
              <a:t>placebo</a:t>
            </a:r>
            <a:r>
              <a:rPr lang="el-GR" sz="2400" dirty="0" smtClean="0"/>
              <a:t>, προοπτική μελέτη σε ασθενείς άνω των 65 ετών</a:t>
            </a:r>
          </a:p>
          <a:p>
            <a:r>
              <a:rPr lang="el-GR" sz="2400" dirty="0" smtClean="0"/>
              <a:t>η αξιολόγηση της μακροχρόνιας ασφάλειας και αποτελεσματικότητας μεταβλητών δόσεων </a:t>
            </a:r>
            <a:r>
              <a:rPr lang="el-GR" sz="2400" dirty="0" err="1" smtClean="0"/>
              <a:t>φεσοτεροδίνης</a:t>
            </a:r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3"/>
            <a:ext cx="91439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7504" y="4955684"/>
            <a:ext cx="896448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η </a:t>
            </a:r>
            <a:r>
              <a:rPr lang="el-GR" sz="2400" dirty="0" err="1" smtClean="0">
                <a:solidFill>
                  <a:srgbClr val="FF0000"/>
                </a:solidFill>
              </a:rPr>
              <a:t>φεσοτεροδίνη</a:t>
            </a:r>
            <a:r>
              <a:rPr lang="el-GR" sz="2400" dirty="0" smtClean="0">
                <a:solidFill>
                  <a:srgbClr val="FF0000"/>
                </a:solidFill>
              </a:rPr>
              <a:t> είναι καλά ανεκτή, βελτιώνει σημαντικά την ποιότητα ζωής και τα συμπτώματα της ΟΑΒ για μεγαλύτερο διάστημα θεραπείας (+12 εβδομάδες) σε ασθενείς άνω των 65 ετών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562 ηλικιωμένοι ασθενείς </a:t>
            </a:r>
            <a:r>
              <a:rPr lang="el-GR" dirty="0" smtClean="0"/>
              <a:t>(</a:t>
            </a:r>
            <a:r>
              <a:rPr lang="el-GR" dirty="0" err="1" smtClean="0"/>
              <a:t>μ.ο</a:t>
            </a:r>
            <a:r>
              <a:rPr lang="el-GR" dirty="0" smtClean="0"/>
              <a:t>. 75 έτη) με πολλές συνυπάρχουσες παθήσεις, πολυφαρμακία και έκπτωση λειτουργικής </a:t>
            </a:r>
            <a:r>
              <a:rPr lang="el-GR" dirty="0" smtClean="0"/>
              <a:t>ικανότητας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88640"/>
            <a:ext cx="76104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809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089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809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79208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88640"/>
            <a:ext cx="76104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809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16832"/>
            <a:ext cx="42005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95536" y="5241974"/>
            <a:ext cx="835292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Καλά ανεκτή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Ανεπιθύμητες ενέργειες ανάλογες με αυτές σε νεότερους πληθυσμούς, συμπεριλαμβανόμενης και της επίσχεσης ούρων</a:t>
            </a:r>
            <a:endParaRPr lang="el-G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5069160"/>
          </a:xfrm>
        </p:spPr>
        <p:txBody>
          <a:bodyPr>
            <a:normAutofit/>
          </a:bodyPr>
          <a:lstStyle/>
          <a:p>
            <a:r>
              <a:rPr lang="el-GR" dirty="0" smtClean="0"/>
              <a:t>αξιολόγηση της αποτελεσματικότητας του συνδυασμού των δύο φαρμάκων συγκριτικά με τη </a:t>
            </a:r>
            <a:r>
              <a:rPr lang="el-GR" dirty="0" err="1" smtClean="0"/>
              <a:t>μονοθεραπεία</a:t>
            </a:r>
            <a:r>
              <a:rPr lang="el-GR" dirty="0" smtClean="0"/>
              <a:t> με </a:t>
            </a:r>
            <a:r>
              <a:rPr lang="el-GR" dirty="0" err="1" smtClean="0"/>
              <a:t>σολιφενακίνη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να αξιολογηθούν διαφορετικές δοσολογίες</a:t>
            </a:r>
          </a:p>
          <a:p>
            <a:endParaRPr lang="el-GR" dirty="0" smtClean="0"/>
          </a:p>
          <a:p>
            <a:r>
              <a:rPr lang="el-GR" dirty="0" smtClean="0"/>
              <a:t>να εκτιμηθεί η ασφάλεια της </a:t>
            </a:r>
            <a:r>
              <a:rPr lang="el-GR" dirty="0" smtClean="0"/>
              <a:t>συνδυασμένης </a:t>
            </a:r>
            <a:r>
              <a:rPr lang="el-GR" dirty="0" smtClean="0"/>
              <a:t>θεραπείας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-27384"/>
            <a:ext cx="7164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563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Αξιολογήθηκαν προ και μετά θεραπείας </a:t>
            </a:r>
          </a:p>
          <a:p>
            <a:pPr lvl="1"/>
            <a:r>
              <a:rPr lang="el-GR" dirty="0" smtClean="0"/>
              <a:t>ο μέσος όγκος ούρων ανά ούρηση, </a:t>
            </a:r>
          </a:p>
          <a:p>
            <a:pPr lvl="1"/>
            <a:r>
              <a:rPr lang="el-GR" dirty="0" smtClean="0"/>
              <a:t>ο μέσος αριθμός ουρήσεων ανά 24ωρο, </a:t>
            </a:r>
          </a:p>
          <a:p>
            <a:pPr lvl="1"/>
            <a:r>
              <a:rPr lang="el-GR" dirty="0" smtClean="0"/>
              <a:t>τα επεισόδια ακράτειας ανά 24ωρο,</a:t>
            </a:r>
          </a:p>
          <a:p>
            <a:pPr lvl="1"/>
            <a:r>
              <a:rPr lang="el-GR" dirty="0" smtClean="0"/>
              <a:t>τα επεισόδια </a:t>
            </a:r>
            <a:r>
              <a:rPr lang="el-GR" dirty="0" err="1" smtClean="0"/>
              <a:t>επιτακτικότητας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042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31429"/>
            <a:ext cx="8229600" cy="351785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Επίσης καταγράφηκαν: </a:t>
            </a:r>
          </a:p>
          <a:p>
            <a:pPr lvl="1"/>
            <a:r>
              <a:rPr lang="el-GR" dirty="0" smtClean="0"/>
              <a:t>οι </a:t>
            </a:r>
            <a:r>
              <a:rPr lang="el-GR" dirty="0" smtClean="0"/>
              <a:t>σχετιζόμενες με τη θεραπεία ανεπιθύμητες ενέργειες, 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 smtClean="0"/>
              <a:t>αρτηριακή πίεση και ο αριθμός των </a:t>
            </a:r>
            <a:r>
              <a:rPr lang="el-GR" dirty="0" err="1" smtClean="0"/>
              <a:t>σφύξεων</a:t>
            </a:r>
            <a:r>
              <a:rPr lang="el-GR" dirty="0" smtClean="0"/>
              <a:t>,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 smtClean="0"/>
              <a:t>υπόλειμμα ούρων (</a:t>
            </a:r>
            <a:r>
              <a:rPr lang="el-GR" dirty="0" smtClean="0"/>
              <a:t>PVR)</a:t>
            </a:r>
          </a:p>
          <a:p>
            <a:pPr lvl="1"/>
            <a:r>
              <a:rPr lang="el-GR" dirty="0" smtClean="0"/>
              <a:t>εργαστηριακές </a:t>
            </a:r>
            <a:r>
              <a:rPr lang="el-GR" dirty="0" smtClean="0"/>
              <a:t>και </a:t>
            </a:r>
            <a:r>
              <a:rPr lang="el-GR" dirty="0" err="1" smtClean="0"/>
              <a:t>ηλεκτροκαρδιογραφικές</a:t>
            </a:r>
            <a:r>
              <a:rPr lang="el-GR" dirty="0" smtClean="0"/>
              <a:t> παράμετροι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042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Astellas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Allergan</a:t>
            </a:r>
            <a:endParaRPr lang="en-US" dirty="0" smtClean="0"/>
          </a:p>
          <a:p>
            <a:r>
              <a:rPr lang="en-US" dirty="0" smtClean="0"/>
              <a:t>GSK</a:t>
            </a:r>
          </a:p>
          <a:p>
            <a:r>
              <a:rPr lang="en-US" smtClean="0"/>
              <a:t>Pfizer</a:t>
            </a:r>
          </a:p>
          <a:p>
            <a:r>
              <a:rPr lang="en-US" smtClean="0"/>
              <a:t>Lilly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32248"/>
            <a:ext cx="6480720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804248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35274"/>
            <a:ext cx="2664296" cy="44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294178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Δεν παρατηρήθηκαν σημαντικές διαφορές στις ομάδες συνδυασμού και </a:t>
            </a:r>
            <a:r>
              <a:rPr lang="el-GR" dirty="0" err="1" smtClean="0"/>
              <a:t>μονοθεραπείας</a:t>
            </a:r>
            <a:r>
              <a:rPr lang="el-GR" dirty="0" smtClean="0"/>
              <a:t> με </a:t>
            </a:r>
            <a:r>
              <a:rPr lang="el-GR" dirty="0" err="1" smtClean="0"/>
              <a:t>σολιφενακίνη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στις ανεπιθύμητες ενέργειες, </a:t>
            </a:r>
          </a:p>
          <a:p>
            <a:pPr lvl="1"/>
            <a:r>
              <a:rPr lang="el-GR" dirty="0" smtClean="0"/>
              <a:t>στη μεταβολή της αρτηριακής πίεσης και των </a:t>
            </a:r>
            <a:r>
              <a:rPr lang="el-GR" dirty="0" err="1" smtClean="0"/>
              <a:t>σφύξεων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και στο υπόλειμμα των ούρων  </a:t>
            </a:r>
          </a:p>
          <a:p>
            <a:r>
              <a:rPr lang="el-GR" dirty="0" smtClean="0"/>
              <a:t>η πιθανότητα δυσκοιλιότητας ήταν ελαφρώς αυξημένη στη συνδυαστική θεραπεία. 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04248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39552" y="5085184"/>
            <a:ext cx="820891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ο συνδυασμός υπερτερεί ως προς την αποτελεσματικότητα σε σχέση με τη </a:t>
            </a:r>
            <a:r>
              <a:rPr lang="el-GR" sz="2400" dirty="0" err="1" smtClean="0">
                <a:solidFill>
                  <a:srgbClr val="FF0000"/>
                </a:solidFill>
              </a:rPr>
              <a:t>μονοθεραπεία</a:t>
            </a:r>
            <a:r>
              <a:rPr lang="el-GR" sz="2400" dirty="0" smtClean="0">
                <a:solidFill>
                  <a:srgbClr val="FF0000"/>
                </a:solidFill>
              </a:rPr>
              <a:t> με </a:t>
            </a:r>
            <a:r>
              <a:rPr lang="el-GR" sz="2400" dirty="0" err="1" smtClean="0">
                <a:solidFill>
                  <a:srgbClr val="FF0000"/>
                </a:solidFill>
              </a:rPr>
              <a:t>σολιφενακίνη</a:t>
            </a:r>
            <a:r>
              <a:rPr lang="el-GR" sz="2400" dirty="0" smtClean="0">
                <a:solidFill>
                  <a:srgbClr val="FF0000"/>
                </a:solidFill>
              </a:rPr>
              <a:t>, έχοντας καλό προφίλ ασφάλειας συγκρινόμενος με τη </a:t>
            </a:r>
            <a:r>
              <a:rPr lang="el-GR" sz="2400" dirty="0" err="1" smtClean="0">
                <a:solidFill>
                  <a:srgbClr val="FF0000"/>
                </a:solidFill>
              </a:rPr>
              <a:t>μονοθεραπεία</a:t>
            </a:r>
            <a:r>
              <a:rPr lang="el-GR" sz="2400" dirty="0" smtClean="0">
                <a:solidFill>
                  <a:srgbClr val="FF0000"/>
                </a:solidFill>
              </a:rPr>
              <a:t> ή τη λήψη εικονικού φαρμάκου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144 ασθενείς ανθεκτικοί στα </a:t>
            </a:r>
            <a:r>
              <a:rPr lang="el-GR" dirty="0" err="1" smtClean="0"/>
              <a:t>αντιμουσκαρινικά</a:t>
            </a:r>
            <a:endParaRPr lang="el-GR" dirty="0" smtClean="0"/>
          </a:p>
          <a:p>
            <a:endParaRPr lang="el-GR" sz="2400" dirty="0" smtClean="0"/>
          </a:p>
          <a:p>
            <a:r>
              <a:rPr lang="el-GR" dirty="0" smtClean="0"/>
              <a:t>Υπεροχή της </a:t>
            </a:r>
            <a:r>
              <a:rPr lang="el-GR" dirty="0" err="1" smtClean="0"/>
              <a:t>νευροτροποποίησης</a:t>
            </a:r>
            <a:r>
              <a:rPr lang="el-GR" dirty="0" smtClean="0"/>
              <a:t>-τόσο σε υποκειμενικές όσο και αντικειμενικές παραμέτρους- έναντι των </a:t>
            </a:r>
            <a:r>
              <a:rPr lang="el-GR" dirty="0" err="1" smtClean="0"/>
              <a:t>αντιμουσκαρινικών</a:t>
            </a:r>
            <a:r>
              <a:rPr lang="el-GR" dirty="0" smtClean="0"/>
              <a:t>.</a:t>
            </a:r>
          </a:p>
          <a:p>
            <a:endParaRPr lang="el-GR" sz="2400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νευροτροποίηση</a:t>
            </a:r>
            <a:r>
              <a:rPr lang="el-GR" dirty="0" smtClean="0"/>
              <a:t> είναι αποτελεσματική και ασφαλής</a:t>
            </a:r>
          </a:p>
          <a:p>
            <a:r>
              <a:rPr lang="el-GR" dirty="0" smtClean="0"/>
              <a:t>Πρέπει η </a:t>
            </a:r>
            <a:r>
              <a:rPr lang="el-GR" dirty="0" err="1" smtClean="0"/>
              <a:t>νευροτροποίηση</a:t>
            </a:r>
            <a:r>
              <a:rPr lang="el-GR" dirty="0" smtClean="0"/>
              <a:t> να αποτελεί τη 2</a:t>
            </a:r>
            <a:r>
              <a:rPr lang="el-GR" baseline="30000" dirty="0" smtClean="0"/>
              <a:t>η</a:t>
            </a:r>
            <a:r>
              <a:rPr lang="el-GR" dirty="0" smtClean="0"/>
              <a:t> επιλογή και να αποφεύγεται 2</a:t>
            </a:r>
            <a:r>
              <a:rPr lang="el-GR" baseline="30000" dirty="0" smtClean="0"/>
              <a:t>ο</a:t>
            </a:r>
            <a:r>
              <a:rPr lang="el-GR" dirty="0" smtClean="0"/>
              <a:t> σχήμα με </a:t>
            </a:r>
            <a:r>
              <a:rPr lang="el-GR" dirty="0" err="1" smtClean="0"/>
              <a:t>αντιμουσκαρινικά</a:t>
            </a:r>
            <a:r>
              <a:rPr lang="el-GR" dirty="0" smtClean="0"/>
              <a:t>?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55272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51520" y="1844824"/>
            <a:ext cx="8784976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l-GR" sz="2000" dirty="0" smtClean="0"/>
              <a:t>μέση παρακολούθηση 30 μηνών-254 άνδρες (70,4%) πλήρη εγκράτεια ούρων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XRT</a:t>
            </a:r>
            <a:r>
              <a:rPr lang="el-GR" sz="2000" dirty="0" smtClean="0"/>
              <a:t> </a:t>
            </a:r>
            <a:r>
              <a:rPr lang="en-US" sz="2000" dirty="0" smtClean="0"/>
              <a:t>1-6 </a:t>
            </a:r>
            <a:r>
              <a:rPr lang="el-GR" sz="2000" dirty="0" smtClean="0"/>
              <a:t>μήνες μετά </a:t>
            </a:r>
            <a:r>
              <a:rPr lang="en-US" sz="2000" dirty="0" smtClean="0"/>
              <a:t>RP</a:t>
            </a:r>
            <a:r>
              <a:rPr lang="el-G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l-GR" sz="2000" dirty="0" smtClean="0"/>
              <a:t>ποσοστά εγκράτειας 1 έτος και 3 έτη μετεγχειρητικά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51% και 59% χωρίς συμπληρωματική </a:t>
            </a:r>
            <a:r>
              <a:rPr lang="en-US" sz="2000" dirty="0" err="1" smtClean="0"/>
              <a:t>X</a:t>
            </a:r>
            <a:r>
              <a:rPr lang="el-GR" sz="2000" dirty="0" smtClean="0"/>
              <a:t>RT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81% και</a:t>
            </a:r>
            <a:r>
              <a:rPr lang="en-US" sz="2000" dirty="0" smtClean="0"/>
              <a:t> </a:t>
            </a:r>
            <a:r>
              <a:rPr lang="el-GR" sz="2000" dirty="0" smtClean="0"/>
              <a:t>87% αντίστοιχα (</a:t>
            </a:r>
            <a:r>
              <a:rPr lang="en-US" sz="2000" dirty="0" smtClean="0"/>
              <a:t>p&lt;0,001)</a:t>
            </a:r>
            <a:r>
              <a:rPr lang="el-GR" sz="2000" dirty="0" smtClean="0"/>
              <a:t> για τους ασθενείς που δεν έλαβαν </a:t>
            </a:r>
            <a:r>
              <a:rPr lang="en-US" sz="2000" dirty="0" smtClean="0"/>
              <a:t>XRT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31236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96488"/>
            <a:ext cx="3312368" cy="326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55272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9" y="2204864"/>
            <a:ext cx="88529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20608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η συμπληρωματική </a:t>
            </a:r>
            <a:r>
              <a:rPr lang="en-US" dirty="0" smtClean="0"/>
              <a:t>XRT</a:t>
            </a:r>
            <a:r>
              <a:rPr lang="el-GR" dirty="0" smtClean="0"/>
              <a:t> μετά τη ριζική </a:t>
            </a:r>
            <a:r>
              <a:rPr lang="el-GR" dirty="0" err="1" smtClean="0"/>
              <a:t>προστατεκτομή</a:t>
            </a:r>
            <a:r>
              <a:rPr lang="el-GR" dirty="0" smtClean="0"/>
              <a:t> έχει σημαντική αρνητική επίδραση στην αποκατάσταση της εγκράτειας των ούρων</a:t>
            </a:r>
          </a:p>
          <a:p>
            <a:endParaRPr lang="el-GR" dirty="0" smtClean="0"/>
          </a:p>
          <a:p>
            <a:r>
              <a:rPr lang="el-GR" dirty="0" smtClean="0"/>
              <a:t>θα πρέπει πάντα να συνυπολογίζεται</a:t>
            </a:r>
          </a:p>
          <a:p>
            <a:endParaRPr lang="el-GR" dirty="0" smtClean="0"/>
          </a:p>
          <a:p>
            <a:r>
              <a:rPr lang="el-GR" dirty="0" smtClean="0"/>
              <a:t>Οι ασθενείς θα πρέπει να ενημερώνονται για την πιθανότητα μεγαλύτερων ποσοστών εμμένουσας ακράτεια όταν σχεδιάζεται συμπληρωματική θεραπεία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55272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el-GR" dirty="0" smtClean="0"/>
              <a:t>26 ασθενείς με </a:t>
            </a:r>
            <a:r>
              <a:rPr lang="en-US" dirty="0" smtClean="0"/>
              <a:t>NDO </a:t>
            </a:r>
          </a:p>
          <a:p>
            <a:r>
              <a:rPr lang="el-GR" dirty="0" smtClean="0"/>
              <a:t>Ανθεκτικοί σε 750 </a:t>
            </a:r>
            <a:r>
              <a:rPr lang="en-US" dirty="0" smtClean="0"/>
              <a:t>UI </a:t>
            </a:r>
            <a:r>
              <a:rPr lang="en-US" dirty="0" err="1" smtClean="0"/>
              <a:t>Abobotulinum</a:t>
            </a:r>
            <a:r>
              <a:rPr lang="en-US" dirty="0" smtClean="0"/>
              <a:t> toxin A (DYSPORT)</a:t>
            </a:r>
          </a:p>
          <a:p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χορήγηση 300 </a:t>
            </a:r>
            <a:r>
              <a:rPr lang="en-US" dirty="0" smtClean="0"/>
              <a:t>UI </a:t>
            </a:r>
            <a:r>
              <a:rPr lang="en-US" dirty="0" err="1" smtClean="0"/>
              <a:t>Onabotulinum</a:t>
            </a:r>
            <a:r>
              <a:rPr lang="en-US" dirty="0" smtClean="0"/>
              <a:t> toxin A (BOTOX)</a:t>
            </a:r>
          </a:p>
          <a:p>
            <a:r>
              <a:rPr lang="el-GR" dirty="0" smtClean="0"/>
              <a:t>Έχει νόημα να αλλάξουμε το στέλεχος?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l-GR" dirty="0" smtClean="0"/>
              <a:t>Μείωση αριθμού διαλειπόντων καθετηριασμών </a:t>
            </a:r>
            <a:r>
              <a:rPr lang="en-US" dirty="0" smtClean="0"/>
              <a:t>(11.3±2.1 </a:t>
            </a:r>
            <a:r>
              <a:rPr lang="en-US" dirty="0"/>
              <a:t>vs. </a:t>
            </a:r>
            <a:r>
              <a:rPr lang="en-US" dirty="0" smtClean="0"/>
              <a:t>6.4±1.9</a:t>
            </a:r>
            <a:r>
              <a:rPr lang="en-US" dirty="0"/>
              <a:t>, </a:t>
            </a:r>
            <a:r>
              <a:rPr lang="en-US" i="1" dirty="0" smtClean="0"/>
              <a:t>P</a:t>
            </a:r>
            <a:r>
              <a:rPr lang="el-GR" i="1" dirty="0" smtClean="0"/>
              <a:t>&lt;</a:t>
            </a:r>
            <a:r>
              <a:rPr lang="en-US" i="1" dirty="0" smtClean="0"/>
              <a:t>0.01</a:t>
            </a:r>
            <a:r>
              <a:rPr lang="en-US" i="1" dirty="0"/>
              <a:t>), </a:t>
            </a:r>
            <a:endParaRPr lang="el-GR" i="1" dirty="0" smtClean="0"/>
          </a:p>
          <a:p>
            <a:r>
              <a:rPr lang="en-US" i="1" dirty="0" smtClean="0"/>
              <a:t>17/26 </a:t>
            </a:r>
            <a:r>
              <a:rPr lang="en-US" i="1" dirty="0"/>
              <a:t>(65.4%) </a:t>
            </a:r>
            <a:r>
              <a:rPr lang="el-GR" i="1" dirty="0" smtClean="0"/>
              <a:t>ασθενείς εγκρ</a:t>
            </a:r>
            <a:r>
              <a:rPr lang="el-GR" dirty="0" smtClean="0"/>
              <a:t>ατείς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Ύφεση </a:t>
            </a:r>
            <a:r>
              <a:rPr lang="el-GR" dirty="0" err="1" smtClean="0"/>
              <a:t>επιτακτικότητας</a:t>
            </a:r>
            <a:r>
              <a:rPr lang="el-GR" dirty="0" smtClean="0"/>
              <a:t> σε </a:t>
            </a:r>
            <a:r>
              <a:rPr lang="en-US" dirty="0" smtClean="0"/>
              <a:t>18/26 </a:t>
            </a:r>
            <a:r>
              <a:rPr lang="en-US" dirty="0"/>
              <a:t>(69.2</a:t>
            </a:r>
            <a:r>
              <a:rPr lang="en-US" dirty="0" smtClean="0"/>
              <a:t>%)</a:t>
            </a:r>
            <a:r>
              <a:rPr lang="el-GR" dirty="0" smtClean="0"/>
              <a:t> ασθενείς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Ύφεση </a:t>
            </a:r>
            <a:r>
              <a:rPr lang="el-GR" dirty="0" err="1" smtClean="0"/>
              <a:t>υπερλειτουργίας</a:t>
            </a:r>
            <a:r>
              <a:rPr lang="el-GR" dirty="0" smtClean="0"/>
              <a:t> </a:t>
            </a:r>
            <a:r>
              <a:rPr lang="el-GR" dirty="0" err="1" smtClean="0"/>
              <a:t>εξωστήρα</a:t>
            </a:r>
            <a:r>
              <a:rPr lang="el-GR" dirty="0" smtClean="0"/>
              <a:t> σε </a:t>
            </a:r>
            <a:r>
              <a:rPr lang="en-US" dirty="0" smtClean="0"/>
              <a:t>15/26 </a:t>
            </a:r>
            <a:r>
              <a:rPr lang="en-US" dirty="0"/>
              <a:t>(57.7</a:t>
            </a:r>
            <a:r>
              <a:rPr lang="en-US" dirty="0" smtClean="0"/>
              <a:t>%)</a:t>
            </a:r>
            <a:r>
              <a:rPr lang="el-GR" dirty="0" smtClean="0"/>
              <a:t> ασθενείς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846043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urgency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132857"/>
            <a:ext cx="8964488" cy="4752528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27 ασθενείς με </a:t>
            </a:r>
            <a:r>
              <a:rPr lang="el-GR" sz="2400" dirty="0" err="1" smtClean="0"/>
              <a:t>νευρογενή</a:t>
            </a:r>
            <a:r>
              <a:rPr lang="el-GR" sz="2400" dirty="0" smtClean="0"/>
              <a:t> ακράτεια προσπάθειας</a:t>
            </a:r>
            <a:endParaRPr lang="en-US" sz="2400" dirty="0" smtClean="0"/>
          </a:p>
          <a:p>
            <a:r>
              <a:rPr lang="el-GR" sz="2400" dirty="0" smtClean="0"/>
              <a:t>τοποθέτηση ΤΟΤ</a:t>
            </a:r>
            <a:r>
              <a:rPr lang="en-US" sz="2400" dirty="0" smtClean="0"/>
              <a:t>-</a:t>
            </a:r>
            <a:r>
              <a:rPr lang="el-GR" sz="2400" dirty="0" smtClean="0"/>
              <a:t>παρακολούθηση 5,2 έτη</a:t>
            </a:r>
          </a:p>
          <a:p>
            <a:endParaRPr lang="el-GR" sz="2400" dirty="0" smtClean="0"/>
          </a:p>
          <a:p>
            <a:r>
              <a:rPr lang="el-GR" sz="2400" dirty="0" smtClean="0"/>
              <a:t>81,5% (</a:t>
            </a:r>
            <a:r>
              <a:rPr lang="en-US" sz="2400" dirty="0" smtClean="0"/>
              <a:t>n=22)</a:t>
            </a:r>
            <a:r>
              <a:rPr lang="el-GR" sz="2400" dirty="0" smtClean="0"/>
              <a:t>εγκρατείς-3,7% (</a:t>
            </a:r>
            <a:r>
              <a:rPr lang="en-US" sz="2400" dirty="0" smtClean="0"/>
              <a:t>n=1) </a:t>
            </a:r>
            <a:r>
              <a:rPr lang="el-GR" sz="2400" dirty="0" smtClean="0"/>
              <a:t>ακράτεια σε μεγάλη πλήρωση</a:t>
            </a:r>
          </a:p>
          <a:p>
            <a:endParaRPr lang="el-GR" sz="2400" dirty="0" smtClean="0"/>
          </a:p>
          <a:p>
            <a:r>
              <a:rPr lang="el-GR" sz="2400" dirty="0" smtClean="0"/>
              <a:t>2/5 ασθενείς</a:t>
            </a:r>
            <a:r>
              <a:rPr lang="en-US" sz="2400" dirty="0" smtClean="0"/>
              <a:t> </a:t>
            </a:r>
            <a:r>
              <a:rPr lang="el-GR" sz="2400" dirty="0" smtClean="0"/>
              <a:t>που ουρούσαν με </a:t>
            </a:r>
            <a:r>
              <a:rPr lang="en-US" sz="2400" dirty="0" smtClean="0"/>
              <a:t>abdominal straining </a:t>
            </a:r>
            <a:r>
              <a:rPr lang="el-GR" sz="2400" dirty="0" smtClean="0"/>
              <a:t>ξεκίνησαν διαλείποντες καθετηριασμούς</a:t>
            </a:r>
          </a:p>
          <a:p>
            <a:endParaRPr lang="el-GR" sz="2400" dirty="0" smtClean="0"/>
          </a:p>
          <a:p>
            <a:r>
              <a:rPr lang="el-GR" sz="2400" dirty="0" smtClean="0"/>
              <a:t>7,4% (</a:t>
            </a:r>
            <a:r>
              <a:rPr lang="en-US" sz="2400" dirty="0" smtClean="0"/>
              <a:t>n=2) de novo urgency</a:t>
            </a:r>
            <a:endParaRPr lang="el-GR" dirty="0" smtClean="0"/>
          </a:p>
          <a:p>
            <a:endParaRPr lang="en-US" sz="2400" dirty="0" smtClean="0"/>
          </a:p>
          <a:p>
            <a:r>
              <a:rPr lang="el-GR" sz="2400" dirty="0" smtClean="0"/>
              <a:t>Παροδικό άλγος στον μηρό (</a:t>
            </a:r>
            <a:r>
              <a:rPr lang="en-US" sz="2400" dirty="0" smtClean="0"/>
              <a:t>n=3)-</a:t>
            </a:r>
            <a:r>
              <a:rPr lang="el-GR" sz="2400" dirty="0" smtClean="0"/>
              <a:t>Χωρίς  σοβαρές ανεπιθύμητες ενέργειες</a:t>
            </a:r>
            <a:endParaRPr lang="en-US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44625"/>
            <a:ext cx="7380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76464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Περιορισμένα δεδομένα</a:t>
            </a:r>
          </a:p>
          <a:p>
            <a:endParaRPr lang="el-GR" dirty="0" smtClean="0"/>
          </a:p>
          <a:p>
            <a:r>
              <a:rPr lang="el-GR" dirty="0" smtClean="0"/>
              <a:t>Θέματα σχεδιασμού των υπαρχουσών μελετών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97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VaLUE</a:t>
            </a:r>
            <a:r>
              <a:rPr lang="en-US" sz="2400" dirty="0" smtClean="0"/>
              <a:t> (Value of</a:t>
            </a:r>
            <a:r>
              <a:rPr lang="el-GR" sz="2400" dirty="0" smtClean="0"/>
              <a:t> </a:t>
            </a:r>
            <a:r>
              <a:rPr lang="el-GR" sz="2400" dirty="0" err="1" smtClean="0"/>
              <a:t>Urodynamic</a:t>
            </a:r>
            <a:r>
              <a:rPr lang="el-GR" sz="2400" dirty="0" smtClean="0"/>
              <a:t> </a:t>
            </a:r>
            <a:r>
              <a:rPr lang="el-GR" sz="2400" dirty="0" err="1" smtClean="0"/>
              <a:t>Evaluation</a:t>
            </a:r>
            <a:r>
              <a:rPr lang="el-GR" sz="2400" dirty="0" smtClean="0"/>
              <a:t> </a:t>
            </a:r>
            <a:r>
              <a:rPr lang="el-GR" sz="2400" dirty="0" err="1" smtClean="0"/>
              <a:t>trial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11 ουρολογικά Κέντρα</a:t>
            </a:r>
          </a:p>
          <a:p>
            <a:r>
              <a:rPr lang="el-GR" sz="2400" dirty="0" smtClean="0"/>
              <a:t>630 γυναίκες με ακράτεια </a:t>
            </a:r>
            <a:r>
              <a:rPr lang="el-GR" sz="2400" dirty="0" err="1" smtClean="0"/>
              <a:t>προσπαθείας</a:t>
            </a:r>
            <a:endParaRPr lang="el-GR" sz="2400" dirty="0" smtClean="0"/>
          </a:p>
          <a:p>
            <a:r>
              <a:rPr lang="el-GR" sz="2400" dirty="0" err="1" smtClean="0"/>
              <a:t>προεγχειρητικός</a:t>
            </a:r>
            <a:r>
              <a:rPr lang="el-GR" sz="2400" dirty="0" smtClean="0"/>
              <a:t> </a:t>
            </a:r>
            <a:r>
              <a:rPr lang="el-GR" sz="2400" dirty="0" err="1" smtClean="0"/>
              <a:t>ουροδυναμικός</a:t>
            </a:r>
            <a:r>
              <a:rPr lang="el-GR" sz="2400" dirty="0" smtClean="0"/>
              <a:t> έλεγχος?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Αξιολόγηση της </a:t>
            </a:r>
            <a:r>
              <a:rPr lang="el-GR" dirty="0" smtClean="0">
                <a:solidFill>
                  <a:srgbClr val="FF0000"/>
                </a:solidFill>
              </a:rPr>
              <a:t>αυτοπεποίθησης των </a:t>
            </a:r>
            <a:r>
              <a:rPr lang="el-GR" dirty="0" smtClean="0">
                <a:solidFill>
                  <a:srgbClr val="FF0000"/>
                </a:solidFill>
              </a:rPr>
              <a:t>θεραπόντων ιατρών </a:t>
            </a:r>
            <a:r>
              <a:rPr lang="el-GR" dirty="0" smtClean="0">
                <a:solidFill>
                  <a:srgbClr val="FF0000"/>
                </a:solidFill>
              </a:rPr>
              <a:t>ως προς την εγκυρότητα της διάγνωσης </a:t>
            </a:r>
            <a:r>
              <a:rPr lang="el-GR" sz="2400" dirty="0" smtClean="0"/>
              <a:t>μετά </a:t>
            </a:r>
            <a:r>
              <a:rPr lang="el-GR" sz="2400" dirty="0" smtClean="0"/>
              <a:t>την κλινική αξιολόγηση και μετά την κλινική αξιολόγηση μαζί με </a:t>
            </a:r>
            <a:r>
              <a:rPr lang="el-GR" sz="2400" dirty="0" err="1" smtClean="0"/>
              <a:t>ουροδυναμικό</a:t>
            </a:r>
            <a:r>
              <a:rPr lang="el-GR" sz="2400" dirty="0" smtClean="0"/>
              <a:t>  έλεγχο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7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824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400" dirty="0" smtClean="0"/>
              <a:t>Δεν μπορεί να καθορισθεί αν οι ουρολοιμώξεις, η αιματουρία, άλλες επιπλοκές των διαλειπόντων καθετηριασμών και η ικανοποίηση των ασθενών επηρεάζεται από το είδος του καθετήρα (καλυμμένος ή όχι, μιας ή πολλαπλών χρήσεων), την τεχνική (στείρα ή καθαρή) κτλ</a:t>
            </a:r>
          </a:p>
          <a:p>
            <a:endParaRPr lang="el-GR" sz="2400" dirty="0" smtClean="0"/>
          </a:p>
          <a:p>
            <a:r>
              <a:rPr lang="el-GR" sz="2400" dirty="0" smtClean="0"/>
              <a:t>Η επιλογή του καθετήρα εξαρτάται από την προσωπική προτίμηση, την «</a:t>
            </a:r>
            <a:r>
              <a:rPr lang="el-GR" sz="2400" dirty="0" err="1" smtClean="0"/>
              <a:t>φορητότητα</a:t>
            </a:r>
            <a:r>
              <a:rPr lang="el-GR" sz="2400" dirty="0" smtClean="0"/>
              <a:t>» του καθετήρα, και την ευκολία χρήσης του.</a:t>
            </a:r>
          </a:p>
          <a:p>
            <a:endParaRPr lang="el-GR" sz="2400" dirty="0" smtClean="0"/>
          </a:p>
          <a:p>
            <a:r>
              <a:rPr lang="el-GR" sz="2400" dirty="0" smtClean="0"/>
              <a:t>Κάθε ασθενής πρέπει να συζητά τις επιλογές των καθετήρων με τον </a:t>
            </a:r>
            <a:r>
              <a:rPr lang="el-GR" sz="2400" dirty="0" err="1" smtClean="0"/>
              <a:t>πάροχο</a:t>
            </a:r>
            <a:r>
              <a:rPr lang="el-GR" sz="2400" dirty="0" smtClean="0"/>
              <a:t> υγείας του</a:t>
            </a:r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008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υπερλειτουργική</a:t>
            </a:r>
            <a:r>
              <a:rPr lang="el-GR" sz="2400" dirty="0" smtClean="0"/>
              <a:t> κύστη είναι η πιο συχνή διαταραχή κατώτερου ουροποιητικού σε ασθενείς με νόσο του Πάρκινσον</a:t>
            </a:r>
          </a:p>
          <a:p>
            <a:endParaRPr lang="el-GR" sz="1600" dirty="0" smtClean="0"/>
          </a:p>
          <a:p>
            <a:r>
              <a:rPr lang="el-GR" sz="2400" dirty="0" smtClean="0"/>
              <a:t>Ο υπολειπόμενος όγκος ούρων είναι συνήθως μικρός</a:t>
            </a:r>
          </a:p>
          <a:p>
            <a:endParaRPr lang="el-GR" sz="1600" dirty="0" smtClean="0"/>
          </a:p>
          <a:p>
            <a:r>
              <a:rPr lang="el-GR" sz="2400" dirty="0" smtClean="0"/>
              <a:t>Προσοχή στην Ατροφία Πολλαπλών  Οργάνων</a:t>
            </a:r>
            <a:r>
              <a:rPr lang="en-US" sz="2400" dirty="0" smtClean="0"/>
              <a:t>(MSA)</a:t>
            </a:r>
            <a:r>
              <a:rPr lang="el-GR" sz="2400" dirty="0" smtClean="0"/>
              <a:t>-κίνδυνος επίσχεσης</a:t>
            </a:r>
          </a:p>
          <a:p>
            <a:endParaRPr lang="el-GR" sz="1600" dirty="0" smtClean="0"/>
          </a:p>
          <a:p>
            <a:r>
              <a:rPr lang="el-GR" sz="2400" dirty="0" smtClean="0"/>
              <a:t>Μπορεί να υπάρχει μια </a:t>
            </a:r>
            <a:r>
              <a:rPr lang="el-GR" sz="2400" dirty="0" err="1" smtClean="0"/>
              <a:t>υποκλινική</a:t>
            </a:r>
            <a:r>
              <a:rPr lang="el-GR" sz="2400" dirty="0" smtClean="0"/>
              <a:t> αδυναμία του </a:t>
            </a:r>
            <a:r>
              <a:rPr lang="el-GR" sz="2400" dirty="0" err="1" smtClean="0"/>
              <a:t>εξωστήρα</a:t>
            </a:r>
            <a:endParaRPr lang="el-GR" sz="2400" dirty="0" smtClean="0"/>
          </a:p>
          <a:p>
            <a:endParaRPr lang="el-GR" sz="1600" dirty="0" smtClean="0"/>
          </a:p>
          <a:p>
            <a:r>
              <a:rPr lang="el-GR" sz="2400" dirty="0" smtClean="0"/>
              <a:t>Εικόνα </a:t>
            </a:r>
            <a:r>
              <a:rPr lang="el-GR" sz="2400" dirty="0" err="1" smtClean="0"/>
              <a:t>ψευδοδυσσυνέργειας</a:t>
            </a:r>
            <a:r>
              <a:rPr lang="el-GR" sz="2400" dirty="0" smtClean="0"/>
              <a:t>-αδυναμίας </a:t>
            </a:r>
            <a:r>
              <a:rPr lang="el-GR" sz="2400" dirty="0" err="1" smtClean="0"/>
              <a:t>χάλασης</a:t>
            </a:r>
            <a:r>
              <a:rPr lang="el-GR" sz="2400" dirty="0" smtClean="0"/>
              <a:t> </a:t>
            </a:r>
            <a:r>
              <a:rPr lang="el-GR" sz="2400" dirty="0" err="1" smtClean="0"/>
              <a:t>σφιγκτηριακού</a:t>
            </a:r>
            <a:r>
              <a:rPr lang="el-GR" sz="2400" dirty="0" smtClean="0"/>
              <a:t> μηχανισμού</a:t>
            </a:r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8436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r>
              <a:rPr lang="el-GR" dirty="0" smtClean="0"/>
              <a:t>Χορήγηση </a:t>
            </a:r>
            <a:r>
              <a:rPr lang="el-GR" dirty="0" err="1" smtClean="0"/>
              <a:t>αντιμουσκαρινικών</a:t>
            </a:r>
            <a:r>
              <a:rPr lang="el-GR" dirty="0" smtClean="0"/>
              <a:t> για την αντιμετώπιση ΟΑΒ</a:t>
            </a:r>
          </a:p>
          <a:p>
            <a:endParaRPr lang="en-US" dirty="0" smtClean="0"/>
          </a:p>
          <a:p>
            <a:r>
              <a:rPr lang="el-GR" dirty="0" smtClean="0"/>
              <a:t>β3-αγωνιστές αποτελούν μια θεραπευτική επιλογή (πολύ μικρή επίδραση στις γνωστικές διαδικασίες)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0"/>
            <a:ext cx="795637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Χορήγηση ΒΟΤΟΧ ως δεύτερης γραμμής θεραπεία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Η αφαίρεση του προστάτη (</a:t>
            </a:r>
            <a:r>
              <a:rPr lang="en-US" dirty="0" smtClean="0"/>
              <a:t>TUR-P) </a:t>
            </a:r>
            <a:r>
              <a:rPr lang="el-GR" dirty="0" smtClean="0"/>
              <a:t>επί συνύπαρξης </a:t>
            </a:r>
            <a:r>
              <a:rPr lang="en-US" dirty="0" smtClean="0"/>
              <a:t>BPH-BPO </a:t>
            </a:r>
            <a:r>
              <a:rPr lang="el-GR" dirty="0" smtClean="0"/>
              <a:t>δεν αντενδείκνυται πλέον (εφόσον έχει αποκλειστεί η </a:t>
            </a:r>
            <a:r>
              <a:rPr lang="en-US" dirty="0" smtClean="0"/>
              <a:t>MSA)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0"/>
            <a:ext cx="795637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8708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17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35898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Η αυτοπεποίθηση του ουρολόγου μετά τον </a:t>
            </a:r>
            <a:r>
              <a:rPr lang="el-GR" sz="2400" dirty="0" err="1" smtClean="0"/>
              <a:t>ουροδυναμικό</a:t>
            </a:r>
            <a:r>
              <a:rPr lang="el-GR" sz="2400" dirty="0" smtClean="0"/>
              <a:t> έλεγχο βελτιώθηκε σημαντικά σε ασθενείς </a:t>
            </a:r>
          </a:p>
          <a:p>
            <a:r>
              <a:rPr lang="el-GR" sz="2400" dirty="0" smtClean="0"/>
              <a:t>με ακράτεια </a:t>
            </a:r>
            <a:r>
              <a:rPr lang="el-GR" sz="2400" dirty="0" err="1" smtClean="0"/>
              <a:t>προσπαθείας</a:t>
            </a:r>
            <a:r>
              <a:rPr lang="el-GR" sz="2400" dirty="0" smtClean="0"/>
              <a:t>(P&lt;0.005), </a:t>
            </a:r>
          </a:p>
          <a:p>
            <a:r>
              <a:rPr lang="el-GR" sz="2400" dirty="0" err="1" smtClean="0"/>
              <a:t>υπερλειτουργική</a:t>
            </a:r>
            <a:r>
              <a:rPr lang="el-GR" sz="2400" dirty="0" smtClean="0"/>
              <a:t> κύστη με επιτακτική ακράτεια (P&lt;0.001)</a:t>
            </a:r>
          </a:p>
          <a:p>
            <a:r>
              <a:rPr lang="el-GR" sz="2400" dirty="0" err="1" smtClean="0"/>
              <a:t>υπερλειτουργική</a:t>
            </a:r>
            <a:r>
              <a:rPr lang="el-GR" sz="2400" dirty="0" smtClean="0"/>
              <a:t> κύστη χωρίς συνοδό ακράτεια (P&lt;0.005)</a:t>
            </a:r>
          </a:p>
          <a:p>
            <a:r>
              <a:rPr lang="el-GR" sz="2400" dirty="0" smtClean="0"/>
              <a:t>δυσλειτουργία ούρησης(P &lt; 0.005)</a:t>
            </a:r>
          </a:p>
          <a:p>
            <a:r>
              <a:rPr lang="el-GR" sz="2400" dirty="0" smtClean="0"/>
              <a:t>υποψία αμιγούς ανεπάρκειας του </a:t>
            </a:r>
            <a:r>
              <a:rPr lang="el-GR" sz="2400" dirty="0" err="1" smtClean="0"/>
              <a:t>σφιγκτηριακού</a:t>
            </a:r>
            <a:r>
              <a:rPr lang="el-GR" sz="2400" dirty="0" smtClean="0"/>
              <a:t> μηχανισμού (</a:t>
            </a:r>
            <a:r>
              <a:rPr lang="en-US" sz="2400" dirty="0" smtClean="0"/>
              <a:t>P&lt;0.001).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7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2008" y="5590981"/>
            <a:ext cx="896448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Παρόλα αυτά, η βελτιωμένη αυτοπεποίθηση μετά την </a:t>
            </a:r>
            <a:r>
              <a:rPr lang="el-GR" sz="2400" dirty="0" err="1" smtClean="0">
                <a:solidFill>
                  <a:srgbClr val="FF0000"/>
                </a:solidFill>
              </a:rPr>
              <a:t>ουροδυναμική</a:t>
            </a:r>
            <a:r>
              <a:rPr lang="el-GR" sz="2400" dirty="0" smtClean="0">
                <a:solidFill>
                  <a:srgbClr val="FF0000"/>
                </a:solidFill>
              </a:rPr>
              <a:t> δεν συνοδεύτηκε από καλύτερα τελικά ποσοστά επιτυχίας της θεραπείας.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μεγαλύτερη </a:t>
            </a:r>
            <a:r>
              <a:rPr lang="el-GR" dirty="0"/>
              <a:t>προοπτική </a:t>
            </a:r>
            <a:r>
              <a:rPr lang="el-GR" dirty="0" smtClean="0"/>
              <a:t>μελέτη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εκτίμηση </a:t>
            </a:r>
            <a:r>
              <a:rPr lang="el-GR" dirty="0">
                <a:solidFill>
                  <a:srgbClr val="FF0000"/>
                </a:solidFill>
              </a:rPr>
              <a:t>δυνητικών </a:t>
            </a:r>
            <a:r>
              <a:rPr lang="el-GR" dirty="0" smtClean="0">
                <a:solidFill>
                  <a:srgbClr val="FF0000"/>
                </a:solidFill>
              </a:rPr>
              <a:t>παραγόντων </a:t>
            </a:r>
            <a:r>
              <a:rPr lang="el-GR" dirty="0">
                <a:solidFill>
                  <a:srgbClr val="FF0000"/>
                </a:solidFill>
              </a:rPr>
              <a:t>κινδύνου </a:t>
            </a:r>
            <a:r>
              <a:rPr lang="el-GR" dirty="0"/>
              <a:t>για αντικειμενική και υποκειμενική αποτυχία </a:t>
            </a:r>
            <a:r>
              <a:rPr lang="el-GR" dirty="0" smtClean="0"/>
              <a:t>των </a:t>
            </a:r>
            <a:r>
              <a:rPr lang="el-GR" dirty="0" err="1" smtClean="0"/>
              <a:t>οπισθοηβικών</a:t>
            </a:r>
            <a:r>
              <a:rPr lang="el-GR" dirty="0" smtClean="0"/>
              <a:t> </a:t>
            </a:r>
            <a:r>
              <a:rPr lang="el-GR" dirty="0"/>
              <a:t>ταινιών χωρίς </a:t>
            </a:r>
            <a:r>
              <a:rPr lang="el-GR" dirty="0" smtClean="0"/>
              <a:t>τάση</a:t>
            </a:r>
          </a:p>
          <a:p>
            <a:r>
              <a:rPr lang="el-GR" dirty="0" smtClean="0"/>
              <a:t> </a:t>
            </a:r>
            <a:r>
              <a:rPr lang="el-GR" dirty="0"/>
              <a:t>μακροχρόνια </a:t>
            </a:r>
            <a:r>
              <a:rPr lang="el-GR" dirty="0" smtClean="0"/>
              <a:t>παρακολούθηση </a:t>
            </a:r>
            <a:r>
              <a:rPr lang="el-GR" dirty="0"/>
              <a:t>10 ετών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Για </a:t>
            </a:r>
            <a:r>
              <a:rPr lang="el-GR" dirty="0"/>
              <a:t>την υποκειμενική καταγραφή </a:t>
            </a:r>
            <a:r>
              <a:rPr lang="el-GR" dirty="0" smtClean="0"/>
              <a:t>χρησιμοποιήθηκε σταθμισμένο </a:t>
            </a:r>
            <a:r>
              <a:rPr lang="el-GR" dirty="0"/>
              <a:t>ερωτηματολόγιο </a:t>
            </a:r>
            <a:r>
              <a:rPr lang="el-GR" dirty="0" smtClean="0"/>
              <a:t>(κατάσταση ακράτειας: θεραπεία, καλύτερα, αμετάβλητη, χειρότερα)</a:t>
            </a:r>
          </a:p>
          <a:p>
            <a:r>
              <a:rPr lang="el-GR" dirty="0" smtClean="0"/>
              <a:t>για </a:t>
            </a:r>
            <a:r>
              <a:rPr lang="el-GR" dirty="0"/>
              <a:t>την αντικειμενική το </a:t>
            </a:r>
            <a:r>
              <a:rPr lang="el-GR" dirty="0" smtClean="0"/>
              <a:t>κλινικό τεστ </a:t>
            </a:r>
            <a:r>
              <a:rPr lang="el-GR" dirty="0"/>
              <a:t>του βήχα (</a:t>
            </a:r>
            <a:r>
              <a:rPr lang="el-GR" dirty="0" err="1"/>
              <a:t>stress</a:t>
            </a:r>
            <a:r>
              <a:rPr lang="el-GR" dirty="0"/>
              <a:t> </a:t>
            </a:r>
            <a:r>
              <a:rPr lang="el-GR" dirty="0" err="1" smtClean="0"/>
              <a:t>test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dirty="0"/>
              <a:t>αποτυχία της επέμβασης </a:t>
            </a:r>
            <a:r>
              <a:rPr lang="el-GR" dirty="0" smtClean="0"/>
              <a:t>ορίστηκε υποκειμενικά </a:t>
            </a:r>
            <a:r>
              <a:rPr lang="el-GR" dirty="0"/>
              <a:t>η αναφορά αποτυχίας από την ίδια τη γυναίκα </a:t>
            </a:r>
            <a:r>
              <a:rPr lang="el-GR" dirty="0" smtClean="0"/>
              <a:t>και αντικειμενικά </a:t>
            </a:r>
            <a:r>
              <a:rPr lang="el-GR" dirty="0"/>
              <a:t>η απώλεια άνω του 1 γραμμαρίου ούρων κατά </a:t>
            </a:r>
            <a:r>
              <a:rPr lang="el-GR" dirty="0" smtClean="0"/>
              <a:t>το τεστ </a:t>
            </a:r>
            <a:r>
              <a:rPr lang="el-GR" dirty="0"/>
              <a:t>του βήχα.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l-GR" dirty="0"/>
              <a:t>Ο μέσος χρόνος παρακολούθησης ήταν 129 μήνες (</a:t>
            </a:r>
            <a:r>
              <a:rPr lang="el-GR" dirty="0" smtClean="0"/>
              <a:t>114-160 μήνες)</a:t>
            </a:r>
          </a:p>
          <a:p>
            <a:r>
              <a:rPr lang="el-GR" dirty="0" smtClean="0"/>
              <a:t>η </a:t>
            </a:r>
            <a:r>
              <a:rPr lang="el-GR" dirty="0"/>
              <a:t>μέση ηλικία στην επέμβαση ήταν 54 έτη (</a:t>
            </a:r>
            <a:r>
              <a:rPr lang="el-GR" dirty="0" smtClean="0"/>
              <a:t>26-87 έτη)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4906888" cy="49411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 ηλικία ≥56 ετών κατά την επέμβαση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σχετίστηκε με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μεγαλύτερα ποσοστά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μακροπρόθεσμης υποκειμενικής αποτυχίας 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καθώς και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αντικειμενικής .</a:t>
            </a:r>
          </a:p>
          <a:p>
            <a:pPr>
              <a:buFont typeface="Arial" pitchFamily="34" charset="0"/>
              <a:buChar char="•"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μικτή ακράτεια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ούρων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προεγχειρητικά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σχετίστηκε με υποκειμενική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αποτυχία αν η επιτακτική ακράτεια ήταν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προεξάρχουσα. </a:t>
            </a:r>
          </a:p>
          <a:p>
            <a:pPr>
              <a:buFont typeface="Arial" pitchFamily="34" charset="0"/>
              <a:buChar char="•"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διεγχειρητικές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ή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μετεγχειρητικές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επιπλοκές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επίσης επιβάρυναν το τελικό αποτέλεσμα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στη δεκαετία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, αλλά στην 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πολυπαραμετρική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ανάλυση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αποτελούσαν ανεξάρτητο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παράγοντα κινδύνου μόνο για υποκειμενική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αποτυχία.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527574" cy="36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73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1076</Words>
  <Application>Microsoft Office PowerPoint</Application>
  <PresentationFormat>Προβολή στην οθόνη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Οι σημαντικότερες δημοσιεύσεις πάνω στην ακράτεια και τη νευρογενή κύστη τον τελευταίο χρόνο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urgency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σημαντικότερες δημοσιεύσεις πάνω στην ακράτεια και τη νευρογενή κύστη τον τελευταίο χρόνο</dc:title>
  <dc:creator>Θανάσης</dc:creator>
  <cp:lastModifiedBy>Θανάσης</cp:lastModifiedBy>
  <cp:revision>20</cp:revision>
  <dcterms:created xsi:type="dcterms:W3CDTF">2015-06-09T07:27:16Z</dcterms:created>
  <dcterms:modified xsi:type="dcterms:W3CDTF">2015-06-12T15:15:24Z</dcterms:modified>
</cp:coreProperties>
</file>